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0"/>
  </p:notesMasterIdLst>
  <p:sldIdLst>
    <p:sldId id="559" r:id="rId4"/>
    <p:sldId id="260" r:id="rId5"/>
    <p:sldId id="259" r:id="rId6"/>
    <p:sldId id="265" r:id="rId7"/>
    <p:sldId id="552" r:id="rId8"/>
    <p:sldId id="413" r:id="rId9"/>
    <p:sldId id="268" r:id="rId10"/>
    <p:sldId id="561" r:id="rId11"/>
    <p:sldId id="554" r:id="rId12"/>
    <p:sldId id="553" r:id="rId13"/>
    <p:sldId id="533" r:id="rId14"/>
    <p:sldId id="535" r:id="rId15"/>
    <p:sldId id="532" r:id="rId16"/>
    <p:sldId id="407" r:id="rId17"/>
    <p:sldId id="560" r:id="rId18"/>
    <p:sldId id="441" r:id="rId19"/>
  </p:sldIdLst>
  <p:sldSz cx="9906000" cy="6858000" type="A4"/>
  <p:notesSz cx="6735763" cy="9866313"/>
  <p:defaultTextStyle>
    <a:defPPr>
      <a:defRPr lang="en-US"/>
    </a:defPPr>
    <a:lvl1pPr marL="0" algn="l" defTabSz="1031626" rtl="0" eaLnBrk="1" latinLnBrk="0" hangingPunct="1">
      <a:defRPr sz="2031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31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31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31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31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31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31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31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3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9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lake Watkinson" initials="BW" lastIdx="3" clrIdx="0"/>
  <p:cmAuthor id="1" name="user2" initials="u" lastIdx="19" clrIdx="1">
    <p:extLst/>
  </p:cmAuthor>
  <p:cmAuthor id="2" name="Fumin Rianto" initials="FR" lastIdx="93" clrIdx="2"/>
  <p:cmAuthor id="3" name="Kenna Gadong" initials="KG" lastIdx="5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58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09" autoAdjust="0"/>
    <p:restoredTop sz="97396" autoAdjust="0"/>
  </p:normalViewPr>
  <p:slideViewPr>
    <p:cSldViewPr>
      <p:cViewPr varScale="1">
        <p:scale>
          <a:sx n="64" d="100"/>
          <a:sy n="64" d="100"/>
        </p:scale>
        <p:origin x="1432" y="32"/>
      </p:cViewPr>
      <p:guideLst>
        <p:guide orient="horz" pos="709"/>
        <p:guide pos="3120"/>
      </p:guideLst>
    </p:cSldViewPr>
  </p:slideViewPr>
  <p:outlineViewPr>
    <p:cViewPr>
      <p:scale>
        <a:sx n="33" d="100"/>
        <a:sy n="33" d="100"/>
      </p:scale>
      <p:origin x="0" y="1541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1" cy="493316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C322C2D-DD9D-4768-A3FA-03F73048AE96}" type="datetimeFigureOut">
              <a:rPr lang="en-AU" smtClean="0"/>
              <a:pPr/>
              <a:t>7/09/2017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5325" y="739775"/>
            <a:ext cx="53451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1" cy="49331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CE5744C-A6DD-4325-9DE9-121CC38FF625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58914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31626" rtl="0" eaLnBrk="1" latinLnBrk="0" hangingPunct="1">
      <a:defRPr sz="1354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354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354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354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354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354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354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354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3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5325" y="739775"/>
            <a:ext cx="5345113" cy="3700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AE073-388E-43BD-A461-DA1C9A1B90B1}" type="slidenum">
              <a:rPr lang="en-AU" smtClean="0">
                <a:solidFill>
                  <a:prstClr val="black"/>
                </a:solidFill>
              </a:rPr>
              <a:pPr/>
              <a:t>5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240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5325" y="739775"/>
            <a:ext cx="5345113" cy="3700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AE073-388E-43BD-A461-DA1C9A1B90B1}" type="slidenum">
              <a:rPr lang="en-AU" smtClean="0">
                <a:solidFill>
                  <a:prstClr val="black"/>
                </a:solidFill>
              </a:rPr>
              <a:pPr/>
              <a:t>6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58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5325" y="739775"/>
            <a:ext cx="5345113" cy="3700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AE073-388E-43BD-A461-DA1C9A1B90B1}" type="slidenum">
              <a:rPr lang="en-AU" smtClean="0">
                <a:solidFill>
                  <a:prstClr val="black"/>
                </a:solidFill>
              </a:rPr>
              <a:pPr/>
              <a:t>11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58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5325" y="739775"/>
            <a:ext cx="5345113" cy="3700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AE073-388E-43BD-A461-DA1C9A1B90B1}" type="slidenum">
              <a:rPr lang="en-AU" smtClean="0">
                <a:solidFill>
                  <a:prstClr val="black"/>
                </a:solidFill>
              </a:rPr>
              <a:pPr/>
              <a:t>12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58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5325" y="739775"/>
            <a:ext cx="5345113" cy="3700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AE073-388E-43BD-A461-DA1C9A1B90B1}" type="slidenum">
              <a:rPr lang="en-AU" smtClean="0">
                <a:solidFill>
                  <a:prstClr val="black"/>
                </a:solidFill>
              </a:rPr>
              <a:pPr/>
              <a:t>13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58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5325" y="739775"/>
            <a:ext cx="5345113" cy="3700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AE073-388E-43BD-A461-DA1C9A1B90B1}" type="slidenum">
              <a:rPr lang="en-AU" smtClean="0">
                <a:solidFill>
                  <a:prstClr val="black"/>
                </a:solidFill>
              </a:rPr>
              <a:pPr/>
              <a:t>14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58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35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40F0B-51AA-45E0-AA36-ACDF8D3DACB3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35F46-C523-4775-992D-781C50C5DFB9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46097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AC8D8-A8D5-4D8A-A461-495C74B98D1D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C85BD-E0F2-4CF4-9E1E-23940271B061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14063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7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7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9F91B-0F16-4C66-8C61-2756392D9C53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5FCB5-9828-4248-B3D0-E49D98FC136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9392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35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45B2BF0C-5D76-4E97-9B7C-4BB5BB2D8146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6C9E9-BA0B-43C0-9EA3-0509DE3154A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60503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471589F7-D45B-4691-8412-A48C25EA142A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ED2D6-EA2B-45AD-81D0-8F104EB1C87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023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1C2B527B-11F4-4D9C-A522-4C1D01CACFCC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6FDD5-59C1-4012-B526-35110B678A9B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1890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BED991F1-1734-4AE5-8632-5D2C7713EAE9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3A98-642B-426D-9FBA-64734908FAE3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25094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6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9" y="1535116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B0067C7-171B-4880-BADC-BB467C0B1440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8EE0F-FF92-4261-813D-99D414995A0A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70340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5AA34FAA-9BB3-4C0A-9309-F250D6DAD5FE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4294E-4D11-47F1-8135-F16BD53715B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65170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A486C190-8A1F-4F3F-8744-3AE2E0C0BDDD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BDA02-C79E-4C0B-A35C-0944E776C84A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832532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17" y="273052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0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17" y="1435104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1E21F8E8-1843-4A5E-9E46-C14DADDC1F19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456A5-68F4-49E3-A432-BDEA8248BA06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9335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1B1D6-765C-48AD-87B4-6E7D9E93AE70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B4164-2C25-4F44-B33B-2B27E42FC7D6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382421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76E4CE43-2B49-4B59-B5EC-8023200FCA86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CF531-E387-4DC6-8C98-799635D7633C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05445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F72D6ECC-81F6-4F3D-B7AA-7C89F58C4657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9BB7C-E4A8-422C-819F-30744418DD0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36569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7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7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3150" y="5641984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EEF23D0F-09F4-4F23-9BB1-A25D8CEBC43F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21F05-1DC0-4928-9DC1-B9A5246603E8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446415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34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D3B4D1F-CF00-4417-86E0-E3056414C990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E316478-B4B2-4EEB-B27D-203689F44AC8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98243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A9A52736-B255-4D28-99BD-554CF12974C3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7571958-6DA0-4CC3-9DD6-DB54C80B060B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4973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C688F2F-1CD9-434F-843B-C75FA263246A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0BA98B7-3F3E-4B53-9041-62735E32F8C4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254577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3C634260-1970-4D0E-942E-79FCD20191D8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172DE3F-5D63-4BA9-9BA5-D297D3D10674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864180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6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9" y="1535116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3BF4CC9-F6A8-487C-A5E0-B31E57D430F8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C9366FD-FD13-4B36-9BAE-452AA487E837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698862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30F4431-D785-4D30-88B6-21DE7E1B3293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F4568E3-7BAB-4998-8652-4B8C7AE9D07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211226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95363D7-A440-4B80-8B9B-5FBFF9021A9B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2D025A0-3126-42BD-A91C-30C30B3FFA3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2967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809F2-368D-4887-A47E-15903D9EEE65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A554A-8670-46A5-89E1-163F22723C23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76536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15" y="273052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0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15" y="1435104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0309933-D0FD-4CF2-A436-7F93856C4130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1B14F48-672E-4C9D-8BE1-F16C6D55F2E6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386192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4E86A19-1E9D-4003-8848-7EFAF7AACFB3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1713D35-8FAB-404E-A1CD-C479D1AD6C09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214185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3E89D7FD-0FEF-470D-B3B1-4AE41625CF17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1F4C80D-07A4-4165-AD0C-64F04F30DA4A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309073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6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6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614F574-8401-4AAB-B037-CF3A72552FD3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265699A-6371-4B48-BEA6-FB7C21321E4C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75017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E037D-822E-4B4C-B2A4-0E85AA15130F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385E1-98BC-4566-B96E-78F1DEF65336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05608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6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9" y="1535116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7EB48-E382-477A-9351-639AD520235C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72FE8-B569-4675-8DE5-64495D889A54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40195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E009E-B5DE-4B73-9DBB-7EEFF39CB81F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EBCDC-1209-4115-A7DC-E4BBE52AC3D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69488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88EEF-1BF6-4B51-BBB3-F71532E50DD0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8DFBA-16DE-4016-BB52-A53656E81D4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88847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17" y="273052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0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17" y="1435104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0A628-CD72-4A53-B028-EB4FD8B7F281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18672-A3F4-4B83-AD06-5385C7AEDECF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8967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56EA0-4243-4E17-ADBE-1186A6B52C06}" type="datetime1">
              <a:rPr lang="en-AU" smtClean="0"/>
              <a:pPr>
                <a:defRPr/>
              </a:pPr>
              <a:t>7/09/2017</a:t>
            </a:fld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D707B-F8B6-4CC0-A6ED-AA7582911FC7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64625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111" y="2046450"/>
            <a:ext cx="3603530" cy="98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6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29CE3BA6-F206-451E-99C4-6B6B07191483}" type="datetime1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6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6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1B6A57D1-58BD-4114-8A8D-9E6A687CB0A9}" type="slidenum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0" y="4513263"/>
            <a:ext cx="9906000" cy="234473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31" dirty="0">
              <a:solidFill>
                <a:prstClr val="white"/>
              </a:solidFill>
            </a:endParaRPr>
          </a:p>
        </p:txBody>
      </p:sp>
      <p:sp>
        <p:nvSpPr>
          <p:cNvPr id="8" name="Rectangle 10"/>
          <p:cNvSpPr txBox="1">
            <a:spLocks noChangeArrowheads="1"/>
          </p:cNvSpPr>
          <p:nvPr/>
        </p:nvSpPr>
        <p:spPr bwMode="auto">
          <a:xfrm>
            <a:off x="8284237" y="6381754"/>
            <a:ext cx="1807501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37931725" indent="-37474525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AU" altLang="zh-CN" sz="900" dirty="0">
                <a:solidFill>
                  <a:srgbClr val="7F7F7F"/>
                </a:solidFill>
                <a:ea typeface="SimSun" pitchFamily="2" charset="-122"/>
              </a:rPr>
              <a:t>Prepared by CoreData</a:t>
            </a:r>
            <a:endParaRPr lang="en-US" altLang="zh-CN" sz="900" dirty="0">
              <a:solidFill>
                <a:srgbClr val="7F7F7F"/>
              </a:solidFill>
              <a:ea typeface="SimSun" pitchFamily="2" charset="-122"/>
            </a:endParaRPr>
          </a:p>
        </p:txBody>
      </p:sp>
      <p:pic>
        <p:nvPicPr>
          <p:cNvPr id="1034" name="Picture 6" descr="Swirl-lines.gif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7723"/>
            <a:ext cx="990600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8" descr="gradient-Line.gif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0738"/>
            <a:ext cx="99060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1377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0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6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6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MS PGothic" pitchFamily="34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B8F6922C-1FDE-445C-B5E9-8ECE11CB24EF}" type="slidenum">
              <a:rPr lang="en-AU" smtClean="0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AU" dirty="0"/>
          </a:p>
        </p:txBody>
      </p:sp>
      <p:cxnSp>
        <p:nvCxnSpPr>
          <p:cNvPr id="8" name="Straight Connector 6"/>
          <p:cNvCxnSpPr>
            <a:cxnSpLocks noChangeShapeType="1"/>
          </p:cNvCxnSpPr>
          <p:nvPr/>
        </p:nvCxnSpPr>
        <p:spPr bwMode="auto">
          <a:xfrm>
            <a:off x="316442" y="846138"/>
            <a:ext cx="9589558" cy="1588"/>
          </a:xfrm>
          <a:prstGeom prst="line">
            <a:avLst/>
          </a:prstGeom>
          <a:noFill/>
          <a:ln w="6350">
            <a:solidFill>
              <a:schemeClr val="accent1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9" name="Rectangle 10"/>
          <p:cNvSpPr txBox="1">
            <a:spLocks noChangeArrowheads="1"/>
          </p:cNvSpPr>
          <p:nvPr/>
        </p:nvSpPr>
        <p:spPr bwMode="auto">
          <a:xfrm>
            <a:off x="495316" y="6423028"/>
            <a:ext cx="2311383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37931725" indent="-37474525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AU" altLang="zh-CN" sz="900" dirty="0">
                <a:solidFill>
                  <a:srgbClr val="7F7F7F"/>
                </a:solidFill>
                <a:ea typeface="SimSun" pitchFamily="2" charset="-122"/>
              </a:rPr>
              <a:t>Prepared in conjunction with CoreData</a:t>
            </a:r>
            <a:endParaRPr lang="en-US" altLang="zh-CN" sz="900" dirty="0">
              <a:solidFill>
                <a:srgbClr val="7F7F7F"/>
              </a:solidFill>
              <a:ea typeface="SimSun" pitchFamily="2" charset="-122"/>
            </a:endParaRPr>
          </a:p>
        </p:txBody>
      </p:sp>
      <p:pic>
        <p:nvPicPr>
          <p:cNvPr id="10" name="Picture 9"/>
          <p:cNvPicPr/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382" y="92076"/>
            <a:ext cx="1178447" cy="69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53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5F6D3C9E-7157-4708-90D9-255D4D3E036E}" type="datetime1">
              <a:rPr lang="en-AU" smtClean="0"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7/09/2017</a:t>
            </a:fld>
            <a:endParaRPr lang="en-AU" dirty="0">
              <a:ea typeface="MS PGothic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9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AU" dirty="0">
              <a:ea typeface="MS PGothic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6ACCE79F-C62B-48CD-8915-937853B79DDD}" type="slidenum">
              <a:rPr lang="en-AU" smtClean="0"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AU" dirty="0">
              <a:ea typeface="MS PGothic" pitchFamily="34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4021138"/>
            <a:ext cx="9906000" cy="283686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31" dirty="0">
              <a:solidFill>
                <a:prstClr val="white"/>
              </a:solidFill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0" y="4462463"/>
            <a:ext cx="990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600" dirty="0">
                <a:solidFill>
                  <a:srgbClr val="585858"/>
                </a:solidFill>
              </a:rPr>
              <a:t>info@coredata.com.au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600" dirty="0">
              <a:solidFill>
                <a:srgbClr val="585858"/>
              </a:solidFill>
            </a:endParaRPr>
          </a:p>
        </p:txBody>
      </p:sp>
      <p:pic>
        <p:nvPicPr>
          <p:cNvPr id="8201" name="Picture 5" descr="core-data.gi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512" y="2984500"/>
            <a:ext cx="4485217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6" descr="Lines.gif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95700"/>
            <a:ext cx="9906000" cy="62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395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0" y="-27384"/>
            <a:ext cx="9907150" cy="688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5313040" y="4373996"/>
            <a:ext cx="4211960" cy="1550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AU" altLang="en-US" sz="2000" b="1" dirty="0">
                <a:latin typeface="Avenir Next Demi Bold"/>
                <a:ea typeface="Avenir Next Demi Bold"/>
                <a:cs typeface="Avenir Next Demi Bold"/>
              </a:rPr>
              <a:t>Financial Planning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en-AU" altLang="en-US" sz="2000" b="1" dirty="0">
                <a:latin typeface="Avenir Next Demi Bold"/>
                <a:ea typeface="Avenir Next Demi Bold"/>
                <a:cs typeface="Avenir Next Demi Bold"/>
              </a:rPr>
              <a:t>Future Professional Education Requirements Survey 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AU" altLang="en-US" sz="2000" b="1" dirty="0">
              <a:latin typeface="Avenir Next Demi Bold"/>
              <a:ea typeface="Avenir Next Demi Bold"/>
              <a:cs typeface="Avenir Next Demi Bold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en-AU" altLang="en-US" sz="2000" b="1" dirty="0">
                <a:latin typeface="Avenir Next Demi Bold"/>
                <a:ea typeface="Avenir Next Demi Bold"/>
                <a:cs typeface="Avenir Next Demi Bold"/>
              </a:rPr>
              <a:t>2016 </a:t>
            </a:r>
          </a:p>
        </p:txBody>
      </p:sp>
      <p:pic>
        <p:nvPicPr>
          <p:cNvPr id="8" name="Picture 2" descr="http://www.coursefinder.com.au/wp-content/uploads/wpcm_uploads/1735936461_mentor-c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088" y="1624237"/>
            <a:ext cx="3612196" cy="2083960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320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10</a:t>
            </a:fld>
            <a:endParaRPr lang="en-AU" dirty="0"/>
          </a:p>
        </p:txBody>
      </p:sp>
      <p:pic>
        <p:nvPicPr>
          <p:cNvPr id="4" name="Picture 4" descr="http://www.medvet.com.au/images/dmImage/StandardImage/iStock_000015706029_Medium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7265" cy="6885384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88504" y="836712"/>
            <a:ext cx="4355977" cy="100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3000" b="1" dirty="0">
                <a:solidFill>
                  <a:srgbClr val="C00000"/>
                </a:solidFill>
                <a:latin typeface="Arial" charset="0"/>
              </a:rPr>
              <a:t>Key Findings</a:t>
            </a:r>
          </a:p>
        </p:txBody>
      </p:sp>
    </p:spTree>
    <p:extLst>
      <p:ext uri="{BB962C8B-B14F-4D97-AF65-F5344CB8AC3E}">
        <p14:creationId xmlns:p14="http://schemas.microsoft.com/office/powerpoint/2010/main" val="3181408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000" y="1196752"/>
            <a:ext cx="8643827" cy="2968722"/>
          </a:xfrm>
          <a:prstGeom prst="rect">
            <a:avLst/>
          </a:prstGeom>
        </p:spPr>
      </p:pic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57640" y="6381328"/>
            <a:ext cx="2133600" cy="304271"/>
          </a:xfrm>
        </p:spPr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11</a:t>
            </a:fld>
            <a:endParaRPr lang="en-AU" dirty="0"/>
          </a:p>
        </p:txBody>
      </p:sp>
      <p:sp>
        <p:nvSpPr>
          <p:cNvPr id="8" name="Rectangle 1030"/>
          <p:cNvSpPr txBox="1">
            <a:spLocks noChangeArrowheads="1"/>
          </p:cNvSpPr>
          <p:nvPr/>
        </p:nvSpPr>
        <p:spPr bwMode="auto">
          <a:xfrm>
            <a:off x="272480" y="4365104"/>
            <a:ext cx="4251827" cy="159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defTabSz="457200" fontAlgn="base">
              <a:spcBef>
                <a:spcPts val="600"/>
              </a:spcBef>
              <a:spcAft>
                <a:spcPct val="0"/>
              </a:spcAft>
            </a:pPr>
            <a:r>
              <a:rPr lang="en-AU" sz="1600" b="1" dirty="0"/>
              <a:t>Only one in five do not see value in a Bachelor’s Degree for advisers</a:t>
            </a: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AU" sz="1600" dirty="0"/>
              <a:t>There is broad support for requiring financial advisers to complete a Bachelor’s Degree or pass an exam.</a:t>
            </a:r>
          </a:p>
          <a:p>
            <a:pPr marL="0" indent="0" defTabSz="457200" fontAlgn="base">
              <a:spcBef>
                <a:spcPts val="600"/>
              </a:spcBef>
              <a:spcAft>
                <a:spcPct val="0"/>
              </a:spcAft>
            </a:pPr>
            <a:endParaRPr lang="en-AU" sz="1600" dirty="0"/>
          </a:p>
        </p:txBody>
      </p:sp>
      <p:sp>
        <p:nvSpPr>
          <p:cNvPr id="7" name="TextBox 6"/>
          <p:cNvSpPr txBox="1"/>
          <p:nvPr/>
        </p:nvSpPr>
        <p:spPr bwMode="auto">
          <a:xfrm>
            <a:off x="2933421" y="1017357"/>
            <a:ext cx="4032448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rtlCol="0">
            <a:spAutoFit/>
          </a:bodyPr>
          <a:lstStyle/>
          <a:p>
            <a:pPr algn="ctr"/>
            <a:r>
              <a:rPr lang="en-AU" sz="1600" b="1" kern="0" dirty="0">
                <a:latin typeface="Arial"/>
                <a:ea typeface="ＭＳ Ｐゴシック" pitchFamily="34" charset="-128"/>
              </a:rPr>
              <a:t>Do you think that …?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0472" y="260648"/>
            <a:ext cx="79203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4 in 5 see value in degree, exam &amp; professional year</a:t>
            </a:r>
            <a:endParaRPr lang="en-GB" altLang="zh-CN" sz="22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9" name="Rectangle 1030"/>
          <p:cNvSpPr txBox="1">
            <a:spLocks noChangeArrowheads="1"/>
          </p:cNvSpPr>
          <p:nvPr/>
        </p:nvSpPr>
        <p:spPr bwMode="auto">
          <a:xfrm>
            <a:off x="4953001" y="4375476"/>
            <a:ext cx="4251827" cy="159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/>
              <a:buChar char="•"/>
            </a:pPr>
            <a:r>
              <a:rPr lang="en-AU" sz="1600" dirty="0"/>
              <a:t>More than four in five respondents support the requirement for financial advisers to complete a Bachelor’s Degree or an equivalent qualification or a national exam for financial advisers (both 80.4%). Close to nine in 10 (89.1%) support advisers undertaking a year of work and/or training.</a:t>
            </a:r>
          </a:p>
        </p:txBody>
      </p:sp>
      <p:sp>
        <p:nvSpPr>
          <p:cNvPr id="12" name="Oval 11"/>
          <p:cNvSpPr/>
          <p:nvPr/>
        </p:nvSpPr>
        <p:spPr>
          <a:xfrm>
            <a:off x="1787114" y="1614104"/>
            <a:ext cx="419434" cy="2090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4122744" y="1693824"/>
            <a:ext cx="419434" cy="2090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6668091" y="1704196"/>
            <a:ext cx="410822" cy="23359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305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472" y="260648"/>
            <a:ext cx="75603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55% feel</a:t>
            </a:r>
            <a:r>
              <a:rPr lang="en-GB" altLang="zh-CN" sz="2200" b="1" dirty="0">
                <a:solidFill>
                  <a:srgbClr val="C00000"/>
                </a:solidFill>
                <a:latin typeface="Arial" charset="0"/>
              </a:rPr>
              <a:t> a</a:t>
            </a: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 degree will professionalise the industry</a:t>
            </a:r>
            <a:endParaRPr lang="en-GB" altLang="zh-CN" sz="22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99920" y="6437097"/>
            <a:ext cx="2133600" cy="304271"/>
          </a:xfrm>
        </p:spPr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12</a:t>
            </a:fld>
            <a:endParaRPr lang="en-AU" dirty="0"/>
          </a:p>
        </p:txBody>
      </p:sp>
      <p:sp>
        <p:nvSpPr>
          <p:cNvPr id="8" name="Rectangle 1030"/>
          <p:cNvSpPr txBox="1">
            <a:spLocks noChangeArrowheads="1"/>
          </p:cNvSpPr>
          <p:nvPr/>
        </p:nvSpPr>
        <p:spPr bwMode="auto">
          <a:xfrm>
            <a:off x="272480" y="1052736"/>
            <a:ext cx="3895159" cy="217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defTabSz="457200" fontAlgn="base">
              <a:spcBef>
                <a:spcPts val="60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ea typeface="MS PGothic" pitchFamily="34" charset="-128"/>
              </a:rPr>
              <a:t>A degree in financial planning is a step towards professionalising the profession</a:t>
            </a: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There is a widely-accepted belief that a degree in financial planning will professionalise the financial planning profession, with more than half (55.0%) of respondents holding this view.</a:t>
            </a: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Around half (49.4%) say it will improve consumer confidence in seeking financial advice, while close to two in five (38.7%) say it will help overcome the negative public image of the profession.</a:t>
            </a: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/>
              <a:buChar char="•"/>
            </a:pPr>
            <a:r>
              <a:rPr lang="en-AU" sz="1800" dirty="0">
                <a:solidFill>
                  <a:srgbClr val="000000"/>
                </a:solidFill>
                <a:ea typeface="MS PGothic" pitchFamily="34" charset="-128"/>
              </a:rPr>
              <a:t>Almost none of the respondents think that it will increase the cost of advice. </a:t>
            </a:r>
            <a:endParaRPr lang="en-US" sz="18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4880992" y="1052736"/>
            <a:ext cx="4680520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rtlCol="0">
            <a:spAutoFit/>
          </a:bodyPr>
          <a:lstStyle/>
          <a:p>
            <a:pPr algn="ctr"/>
            <a:r>
              <a:rPr lang="en-AU" sz="1600" b="1" kern="0" dirty="0">
                <a:latin typeface="Arial"/>
                <a:ea typeface="ＭＳ Ｐゴシック" pitchFamily="34" charset="-128"/>
              </a:rPr>
              <a:t>If a degree in financial planning becomes the minimum requirement for financial planners, what impact do you think this will have on the profession?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985" y="2156568"/>
            <a:ext cx="4933830" cy="444078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763878" y="2214289"/>
            <a:ext cx="5027946" cy="55235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961112" y="4725144"/>
            <a:ext cx="2736304" cy="55235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980648" y="5085184"/>
            <a:ext cx="1836448" cy="70093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841752" y="2607577"/>
            <a:ext cx="729563" cy="27846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043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617296" y="6365089"/>
            <a:ext cx="2133600" cy="304271"/>
          </a:xfrm>
        </p:spPr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13</a:t>
            </a:fld>
            <a:endParaRPr lang="en-AU" dirty="0"/>
          </a:p>
        </p:txBody>
      </p:sp>
      <p:sp>
        <p:nvSpPr>
          <p:cNvPr id="8" name="Rectangle 1030"/>
          <p:cNvSpPr txBox="1">
            <a:spLocks noChangeArrowheads="1"/>
          </p:cNvSpPr>
          <p:nvPr/>
        </p:nvSpPr>
        <p:spPr bwMode="auto">
          <a:xfrm>
            <a:off x="272480" y="1056948"/>
            <a:ext cx="4327191" cy="217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Close to three in four (74.3%) respondents believe that a 24-subject Bachelor’s degree with a broad scope of financial planning will be the most effective at </a:t>
            </a:r>
            <a:r>
              <a:rPr lang="en-US" sz="1800" dirty="0" err="1">
                <a:solidFill>
                  <a:srgbClr val="000000"/>
                </a:solidFill>
                <a:ea typeface="MS PGothic" pitchFamily="34" charset="-128"/>
              </a:rPr>
              <a:t>professionalising</a:t>
            </a: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 the financial planning profession.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5313040" y="1052736"/>
            <a:ext cx="4032448" cy="147732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rtlCol="0">
            <a:spAutoFit/>
          </a:bodyPr>
          <a:lstStyle/>
          <a:p>
            <a:pPr algn="ctr"/>
            <a:r>
              <a:rPr lang="en-AU" sz="1800" b="1" kern="0" dirty="0">
                <a:latin typeface="Arial"/>
                <a:ea typeface="ＭＳ Ｐゴシック" pitchFamily="34" charset="-128"/>
              </a:rPr>
              <a:t>Which higher education qualification do you believe will be the most effective at professionalising the financial planning profession?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0472" y="260648"/>
            <a:ext cx="7325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75% support a 24-subject Bachelor of FP degree</a:t>
            </a:r>
            <a:endParaRPr lang="en-GB" altLang="zh-CN" sz="2200" b="1" dirty="0">
              <a:solidFill>
                <a:srgbClr val="C00000"/>
              </a:solidFill>
              <a:latin typeface="Arial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960" y="2852206"/>
            <a:ext cx="5204024" cy="244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066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472" y="260648"/>
            <a:ext cx="7848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Currently providing advice in over 20 product areas</a:t>
            </a:r>
            <a:endParaRPr lang="en-GB" altLang="zh-CN" sz="22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99920" y="6437097"/>
            <a:ext cx="2133600" cy="304271"/>
          </a:xfrm>
        </p:spPr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14</a:t>
            </a:fld>
            <a:endParaRPr lang="en-AU" dirty="0"/>
          </a:p>
        </p:txBody>
      </p:sp>
      <p:sp>
        <p:nvSpPr>
          <p:cNvPr id="8" name="Rectangle 1030"/>
          <p:cNvSpPr txBox="1">
            <a:spLocks noChangeArrowheads="1"/>
          </p:cNvSpPr>
          <p:nvPr/>
        </p:nvSpPr>
        <p:spPr bwMode="auto">
          <a:xfrm>
            <a:off x="200472" y="1042364"/>
            <a:ext cx="4392488" cy="217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defTabSz="457200" fontAlgn="base">
              <a:spcBef>
                <a:spcPts val="600"/>
              </a:spcBef>
              <a:spcAft>
                <a:spcPct val="0"/>
              </a:spcAft>
            </a:pPr>
            <a:r>
              <a:rPr lang="en-AU" altLang="zh-CN" sz="1800" b="1" dirty="0">
                <a:solidFill>
                  <a:srgbClr val="000000"/>
                </a:solidFill>
                <a:ea typeface="MS PGothic" pitchFamily="34" charset="-128"/>
              </a:rPr>
              <a:t>A significant number of advisers provide or intend to provide advice in 20 financial advice product areas</a:t>
            </a:r>
            <a:endParaRPr lang="en-GB" altLang="zh-CN" sz="1800" b="1" dirty="0">
              <a:solidFill>
                <a:srgbClr val="000000"/>
              </a:solidFill>
              <a:ea typeface="MS PGothic" pitchFamily="34" charset="-128"/>
            </a:endParaRP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For example, more than one in two advisers (52.9%) provide (30.7%) or intend to provide (22.2%) aged care advice.</a:t>
            </a: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Aged Care is not currently a subject in any current bachelor or masters degree in financial planning in Australia, despite the size and emerging needs of the Baby Boomer demographic.</a:t>
            </a:r>
          </a:p>
        </p:txBody>
      </p:sp>
      <p:sp>
        <p:nvSpPr>
          <p:cNvPr id="2" name="TextBox 1"/>
          <p:cNvSpPr txBox="1"/>
          <p:nvPr/>
        </p:nvSpPr>
        <p:spPr bwMode="auto">
          <a:xfrm>
            <a:off x="5241032" y="1052736"/>
            <a:ext cx="4032448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rtlCol="0">
            <a:spAutoFit/>
          </a:bodyPr>
          <a:lstStyle/>
          <a:p>
            <a:pPr algn="ctr"/>
            <a:r>
              <a:rPr lang="en-AU" sz="1800" b="1" kern="0" dirty="0">
                <a:latin typeface="Arial"/>
                <a:ea typeface="ＭＳ Ｐゴシック" pitchFamily="34" charset="-128"/>
              </a:rPr>
              <a:t>Which of the following do you currently provide, plan to provide and do not plan to provide financial services advice on?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7017" y="2410691"/>
            <a:ext cx="4573183" cy="4114653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V="1">
            <a:off x="5097016" y="4513565"/>
            <a:ext cx="4032448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5673080" y="4851176"/>
            <a:ext cx="3096344" cy="162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5025008" y="2772751"/>
            <a:ext cx="1008112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rtlCol="0">
            <a:spAutoFit/>
          </a:bodyPr>
          <a:lstStyle/>
          <a:p>
            <a:r>
              <a:rPr lang="en-AU" sz="1400" kern="0" dirty="0">
                <a:solidFill>
                  <a:srgbClr val="FF0000"/>
                </a:solidFill>
                <a:latin typeface="Arial"/>
                <a:ea typeface="ＭＳ Ｐゴシック" pitchFamily="34" charset="-128"/>
              </a:rPr>
              <a:t>Subjects in current degrees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8262689" y="5107377"/>
            <a:ext cx="1008112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rtlCol="0">
            <a:spAutoFit/>
          </a:bodyPr>
          <a:lstStyle/>
          <a:p>
            <a:r>
              <a:rPr lang="en-AU" sz="1400" kern="0" dirty="0">
                <a:solidFill>
                  <a:srgbClr val="FF0000"/>
                </a:solidFill>
                <a:latin typeface="Arial"/>
                <a:ea typeface="ＭＳ Ｐゴシック" pitchFamily="34" charset="-128"/>
              </a:rPr>
              <a:t>Subjects not  in current degrees</a:t>
            </a:r>
          </a:p>
        </p:txBody>
      </p:sp>
    </p:spTree>
    <p:extLst>
      <p:ext uri="{BB962C8B-B14F-4D97-AF65-F5344CB8AC3E}">
        <p14:creationId xmlns:p14="http://schemas.microsoft.com/office/powerpoint/2010/main" val="1233431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9ED2D6-EA2B-45AD-81D0-8F104EB1C87E}" type="slidenum">
              <a:rPr lang="en-AU" smtClean="0"/>
              <a:pPr>
                <a:defRPr/>
              </a:pPr>
              <a:t>15</a:t>
            </a:fld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200472" y="261809"/>
            <a:ext cx="7325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Ethics paramount for adviser of the future</a:t>
            </a:r>
            <a:endParaRPr lang="en-GB" altLang="zh-CN" sz="22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7" name="Rectangle 1030"/>
          <p:cNvSpPr txBox="1">
            <a:spLocks noChangeArrowheads="1"/>
          </p:cNvSpPr>
          <p:nvPr/>
        </p:nvSpPr>
        <p:spPr bwMode="auto">
          <a:xfrm>
            <a:off x="200472" y="1042578"/>
            <a:ext cx="4251827" cy="217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defTabSz="457200" fontAlgn="base">
              <a:spcBef>
                <a:spcPts val="600"/>
              </a:spcBef>
              <a:spcAft>
                <a:spcPct val="0"/>
              </a:spcAft>
            </a:pP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The most important attribute of a financial adviser of the future is:</a:t>
            </a: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‘ethical, acting with integrity in intellectual, professional and community pursuits’ (with an average ranking score of 9.9 out of 10).</a:t>
            </a:r>
          </a:p>
          <a:p>
            <a:pPr marL="0" indent="0" defTabSz="457200" fontAlgn="base">
              <a:spcBef>
                <a:spcPts val="600"/>
              </a:spcBef>
              <a:spcAft>
                <a:spcPct val="0"/>
              </a:spcAft>
            </a:pPr>
            <a:endParaRPr lang="en-US" sz="1800" dirty="0">
              <a:solidFill>
                <a:srgbClr val="000000"/>
              </a:solidFill>
              <a:ea typeface="MS PGothic" pitchFamily="34" charset="-128"/>
            </a:endParaRPr>
          </a:p>
          <a:p>
            <a:pPr marL="0" indent="0" defTabSz="457200" fontAlgn="base">
              <a:spcBef>
                <a:spcPts val="600"/>
              </a:spcBef>
              <a:spcAft>
                <a:spcPct val="0"/>
              </a:spcAft>
            </a:pP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Followed by:</a:t>
            </a: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‘apply disciplined knowledge, principles and concepts’ (6.6); and</a:t>
            </a: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ea typeface="MS PGothic" pitchFamily="34" charset="-128"/>
              </a:rPr>
              <a:t>‘critical thinking and creative problem solving’ (6.2).</a:t>
            </a:r>
            <a:endParaRPr lang="en-AU" sz="18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5241032" y="1052736"/>
            <a:ext cx="4032448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rtlCol="0">
            <a:spAutoFit/>
          </a:bodyPr>
          <a:lstStyle/>
          <a:p>
            <a:pPr algn="ctr"/>
            <a:r>
              <a:rPr lang="en-AU" sz="1600" b="1" kern="0" dirty="0">
                <a:latin typeface="Arial"/>
                <a:ea typeface="ＭＳ Ｐゴシック" pitchFamily="34" charset="-128"/>
              </a:rPr>
              <a:t>What are the most important attributes of a financial adviser of the future?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250" r="7728"/>
          <a:stretch/>
        </p:blipFill>
        <p:spPr>
          <a:xfrm>
            <a:off x="4593853" y="1926099"/>
            <a:ext cx="5059386" cy="443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42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39"/>
          <a:stretch/>
        </p:blipFill>
        <p:spPr bwMode="auto">
          <a:xfrm>
            <a:off x="-15552" y="2782573"/>
            <a:ext cx="9921552" cy="410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2"/>
          <p:cNvSpPr txBox="1">
            <a:spLocks/>
          </p:cNvSpPr>
          <p:nvPr/>
        </p:nvSpPr>
        <p:spPr bwMode="auto">
          <a:xfrm>
            <a:off x="200472" y="251754"/>
            <a:ext cx="784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200" b="1" dirty="0">
                <a:solidFill>
                  <a:srgbClr val="C00000"/>
                </a:solidFill>
                <a:latin typeface="Arial" panose="020B0604020202020204" pitchFamily="34" charset="0"/>
              </a:rPr>
              <a:t>Thank you &amp; contact details</a:t>
            </a:r>
          </a:p>
        </p:txBody>
      </p:sp>
      <p:pic>
        <p:nvPicPr>
          <p:cNvPr id="11" name="Picture 2" descr="http://www.coursefinder.com.au/wp-content/uploads/wpcm_uploads/1735936461_mentor-c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128" y="1339501"/>
            <a:ext cx="2748100" cy="1585443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27584" y="1716723"/>
            <a:ext cx="30613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290513" algn="l"/>
              </a:tabLst>
            </a:pPr>
            <a:r>
              <a:rPr lang="en-AU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t:   1300 306 146</a:t>
            </a:r>
          </a:p>
          <a:p>
            <a:pPr>
              <a:tabLst>
                <a:tab pos="290513" algn="l"/>
              </a:tabLst>
            </a:pPr>
            <a:r>
              <a:rPr lang="en-AU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e:  service@mentor.edu.au</a:t>
            </a:r>
          </a:p>
          <a:p>
            <a:pPr>
              <a:tabLst>
                <a:tab pos="290513" algn="l"/>
              </a:tabLst>
            </a:pPr>
            <a:r>
              <a:rPr lang="en-AU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w: mentor.edu.au</a:t>
            </a:r>
          </a:p>
        </p:txBody>
      </p:sp>
    </p:spTree>
    <p:extLst>
      <p:ext uri="{BB962C8B-B14F-4D97-AF65-F5344CB8AC3E}">
        <p14:creationId xmlns:p14="http://schemas.microsoft.com/office/powerpoint/2010/main" val="3177215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2480" y="260648"/>
            <a:ext cx="7325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400" b="1" dirty="0">
                <a:solidFill>
                  <a:srgbClr val="C00000"/>
                </a:solidFill>
                <a:latin typeface="Arial" charset="0"/>
              </a:rPr>
              <a:t>Contents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99920" y="6437097"/>
            <a:ext cx="2133600" cy="304271"/>
          </a:xfrm>
        </p:spPr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2</a:t>
            </a:fld>
            <a:endParaRPr lang="en-A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76064" y="1196752"/>
            <a:ext cx="8769424" cy="208823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bg2"/>
              </a:buClr>
              <a:buFont typeface="Wingdings" charset="2"/>
              <a:buChar char="§"/>
              <a:defRPr>
                <a:solidFill>
                  <a:srgbClr val="00246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5000"/>
              </a:spcBef>
              <a:spcAft>
                <a:spcPct val="0"/>
              </a:spcAft>
              <a:buFont typeface="Wingdings" charset="2"/>
              <a:buChar char="ú"/>
              <a:defRPr sz="1600">
                <a:solidFill>
                  <a:srgbClr val="4D4D4D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246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2464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2464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2464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2464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2464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2464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buClrTx/>
              <a:buNone/>
              <a:defRPr/>
            </a:pPr>
            <a:r>
              <a:rPr lang="en-US" kern="0" dirty="0">
                <a:solidFill>
                  <a:schemeClr val="tx1"/>
                </a:solidFill>
                <a:latin typeface="Arial"/>
                <a:ea typeface="ＭＳ Ｐゴシック" pitchFamily="34" charset="-128"/>
              </a:rPr>
              <a:t>Methodology							 3</a:t>
            </a:r>
          </a:p>
          <a:p>
            <a:pPr marL="0" indent="0">
              <a:lnSpc>
                <a:spcPct val="150000"/>
              </a:lnSpc>
              <a:buClrTx/>
              <a:buNone/>
              <a:defRPr/>
            </a:pPr>
            <a:r>
              <a:rPr lang="en-US" kern="0" dirty="0">
                <a:solidFill>
                  <a:schemeClr val="tx1"/>
                </a:solidFill>
                <a:latin typeface="Arial"/>
                <a:ea typeface="ＭＳ Ｐゴシック" pitchFamily="34" charset="-128"/>
              </a:rPr>
              <a:t>Background							 7</a:t>
            </a:r>
          </a:p>
          <a:p>
            <a:pPr marL="0" indent="0">
              <a:lnSpc>
                <a:spcPct val="150000"/>
              </a:lnSpc>
              <a:buClrTx/>
              <a:buNone/>
              <a:defRPr/>
            </a:pPr>
            <a:r>
              <a:rPr lang="en-US" kern="0" dirty="0">
                <a:solidFill>
                  <a:schemeClr val="tx1"/>
                </a:solidFill>
                <a:latin typeface="Arial"/>
                <a:ea typeface="ＭＳ Ｐゴシック" pitchFamily="34" charset="-128"/>
              </a:rPr>
              <a:t>Key Findings							10</a:t>
            </a:r>
          </a:p>
          <a:p>
            <a:pPr marL="0" indent="0">
              <a:lnSpc>
                <a:spcPct val="150000"/>
              </a:lnSpc>
              <a:buClrTx/>
              <a:buNone/>
              <a:defRPr/>
            </a:pPr>
            <a:r>
              <a:rPr lang="en-US" kern="0" dirty="0">
                <a:solidFill>
                  <a:schemeClr val="tx1"/>
                </a:solidFill>
                <a:latin typeface="Arial"/>
                <a:ea typeface="ＭＳ Ｐゴシック" pitchFamily="34" charset="-128"/>
              </a:rPr>
              <a:t>Thank-you &amp; Contact Details					16</a:t>
            </a:r>
            <a:endParaRPr lang="en-US" dirty="0">
              <a:solidFill>
                <a:schemeClr val="tx1"/>
              </a:solidFill>
              <a:latin typeface="Arial" charset="0"/>
              <a:ea typeface="ＭＳ Ｐゴシック" pitchFamily="34" charset="-128"/>
            </a:endParaRPr>
          </a:p>
          <a:p>
            <a:pPr marL="457200" lvl="1" indent="0" defTabSz="457200" eaLnBrk="1" hangingPunct="1">
              <a:lnSpc>
                <a:spcPct val="150000"/>
              </a:lnSpc>
              <a:spcBef>
                <a:spcPct val="0"/>
              </a:spcBef>
              <a:buSzPct val="64000"/>
              <a:buNone/>
              <a:defRPr/>
            </a:pPr>
            <a:endParaRPr lang="en-US" sz="1800" dirty="0">
              <a:solidFill>
                <a:schemeClr val="tx1"/>
              </a:solidFill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4139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3</a:t>
            </a:fld>
            <a:endParaRPr lang="en-AU" dirty="0"/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97024" y="2882645"/>
            <a:ext cx="8604449" cy="100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3000" b="1" dirty="0">
                <a:solidFill>
                  <a:srgbClr val="C00000"/>
                </a:solidFill>
                <a:latin typeface="Arial" charset="0"/>
              </a:rPr>
              <a:t>Methodology</a:t>
            </a: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1" r="6964"/>
          <a:stretch/>
        </p:blipFill>
        <p:spPr>
          <a:xfrm>
            <a:off x="3874544" y="-1"/>
            <a:ext cx="603312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56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322120" y="6356360"/>
            <a:ext cx="2311400" cy="365125"/>
          </a:xfrm>
        </p:spPr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4</a:t>
            </a:fld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200472" y="332656"/>
            <a:ext cx="7325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Sample size of 540, including 400 financial planners</a:t>
            </a:r>
            <a:endParaRPr lang="en-GB" altLang="zh-CN" sz="22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6624" y="1124744"/>
            <a:ext cx="9354888" cy="38010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sz="2200" dirty="0">
                <a:latin typeface="Arial" charset="0"/>
                <a:ea typeface="MS PGothic" pitchFamily="34" charset="-128"/>
              </a:rPr>
              <a:t>The report is developed from the collection of quantitative data gathered during April and May 2016.</a:t>
            </a:r>
          </a:p>
          <a:p>
            <a:pPr defTabSz="457200" eaLnBrk="0" fontAlgn="base">
              <a:spcBef>
                <a:spcPts val="600"/>
              </a:spcBef>
              <a:spcAft>
                <a:spcPct val="0"/>
              </a:spcAft>
            </a:pPr>
            <a:endParaRPr lang="en-AU" sz="1100" dirty="0">
              <a:latin typeface="Arial" charset="0"/>
              <a:ea typeface="MS PGothic" pitchFamily="34" charset="-128"/>
            </a:endParaRPr>
          </a:p>
          <a:p>
            <a:pPr defTabSz="457200" eaLnBrk="0" fontAlgn="base">
              <a:spcBef>
                <a:spcPts val="600"/>
              </a:spcBef>
              <a:spcAft>
                <a:spcPct val="0"/>
              </a:spcAft>
            </a:pPr>
            <a:r>
              <a:rPr lang="en-AU" sz="2200" dirty="0">
                <a:latin typeface="Arial" charset="0"/>
                <a:ea typeface="MS PGothic" pitchFamily="34" charset="-128"/>
              </a:rPr>
              <a:t>The data was collected via an online survey that was sent out to financial planners, mortgage brokers and accountants through a variety of channels. These included CoreData’s database of 12,000 financial </a:t>
            </a:r>
            <a:r>
              <a:rPr lang="en-US" sz="2200" dirty="0">
                <a:latin typeface="Arial" charset="0"/>
                <a:ea typeface="MS PGothic" pitchFamily="34" charset="-128"/>
              </a:rPr>
              <a:t>planners, 5,000 mortgage brokers and 5,000 accountants, as well as Mentor Education’s database.</a:t>
            </a:r>
          </a:p>
          <a:p>
            <a:pPr defTabSz="457200" eaLnBrk="0" fontAlgn="base">
              <a:spcBef>
                <a:spcPts val="600"/>
              </a:spcBef>
              <a:spcAft>
                <a:spcPct val="0"/>
              </a:spcAft>
            </a:pPr>
            <a:endParaRPr lang="en-AU" sz="1200" dirty="0">
              <a:latin typeface="Arial" charset="0"/>
              <a:ea typeface="MS PGothic" pitchFamily="34" charset="-128"/>
            </a:endParaRPr>
          </a:p>
          <a:p>
            <a:pPr defTabSz="457200" eaLnBrk="0" fontAlgn="base">
              <a:spcBef>
                <a:spcPts val="600"/>
              </a:spcBef>
              <a:spcAft>
                <a:spcPct val="0"/>
              </a:spcAft>
            </a:pPr>
            <a:r>
              <a:rPr lang="en-AU" sz="2200" dirty="0">
                <a:latin typeface="Arial" charset="0"/>
                <a:ea typeface="MS PGothic" pitchFamily="34" charset="-128"/>
              </a:rPr>
              <a:t>These efforts resulted in 540 valid responses from advisers, including 400 </a:t>
            </a:r>
            <a:r>
              <a:rPr lang="en-US" sz="2200" dirty="0">
                <a:latin typeface="Arial" charset="0"/>
                <a:ea typeface="MS PGothic" pitchFamily="34" charset="-128"/>
              </a:rPr>
              <a:t>financial planners, </a:t>
            </a:r>
            <a:r>
              <a:rPr lang="en-AU" sz="2200" dirty="0">
                <a:latin typeface="Arial" charset="0"/>
                <a:ea typeface="MS PGothic" pitchFamily="34" charset="-128"/>
              </a:rPr>
              <a:t>86 </a:t>
            </a:r>
            <a:r>
              <a:rPr lang="en-US" sz="2200" dirty="0">
                <a:latin typeface="Arial" charset="0"/>
                <a:ea typeface="MS PGothic" pitchFamily="34" charset="-128"/>
              </a:rPr>
              <a:t>accountants and 54 mortgage brokers.</a:t>
            </a:r>
          </a:p>
        </p:txBody>
      </p:sp>
    </p:spTree>
    <p:extLst>
      <p:ext uri="{BB962C8B-B14F-4D97-AF65-F5344CB8AC3E}">
        <p14:creationId xmlns:p14="http://schemas.microsoft.com/office/powerpoint/2010/main" val="1660212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472" y="332656"/>
            <a:ext cx="7325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Demographics</a:t>
            </a:r>
            <a:endParaRPr lang="en-GB" altLang="zh-CN" sz="22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23023" y="6305057"/>
            <a:ext cx="2133600" cy="304271"/>
          </a:xfrm>
        </p:spPr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5</a:t>
            </a:fld>
            <a:endParaRPr lang="en-A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518" y="980728"/>
            <a:ext cx="4636745" cy="547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373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472" y="305241"/>
            <a:ext cx="7325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Majority aware of proposed legislation </a:t>
            </a:r>
            <a:endParaRPr lang="en-GB" altLang="zh-CN" sz="22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45288" y="6453336"/>
            <a:ext cx="2133600" cy="304271"/>
          </a:xfrm>
        </p:spPr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6</a:t>
            </a:fld>
            <a:endParaRPr lang="en-AU" dirty="0"/>
          </a:p>
        </p:txBody>
      </p:sp>
      <p:sp>
        <p:nvSpPr>
          <p:cNvPr id="8" name="Rectangle 1030"/>
          <p:cNvSpPr txBox="1">
            <a:spLocks noChangeArrowheads="1"/>
          </p:cNvSpPr>
          <p:nvPr/>
        </p:nvSpPr>
        <p:spPr bwMode="auto">
          <a:xfrm>
            <a:off x="200472" y="1483620"/>
            <a:ext cx="4752528" cy="217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/>
              <a:buChar char="•"/>
            </a:pPr>
            <a:r>
              <a:rPr lang="en-US" sz="1500" dirty="0"/>
              <a:t>In the Corporations Amendment (Professional </a:t>
            </a:r>
            <a:r>
              <a:rPr lang="en-US" sz="1500" dirty="0">
                <a:ea typeface="MS PGothic" pitchFamily="34" charset="-128"/>
              </a:rPr>
              <a:t>Standards of Financial Advisers) Act 2015, the Government sets out the education and training standards for a person who is, or is to be, a relevant provider of financial </a:t>
            </a:r>
            <a:r>
              <a:rPr lang="en-AU" sz="1500" dirty="0">
                <a:ea typeface="MS PGothic" pitchFamily="34" charset="-128"/>
              </a:rPr>
              <a:t>advice/services. These standards stipulate that the person:</a:t>
            </a:r>
          </a:p>
          <a:p>
            <a:pPr marL="685800" lvl="1" defTabSz="457200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AU" sz="1500" dirty="0">
                <a:ea typeface="MS PGothic" pitchFamily="34" charset="-128"/>
              </a:rPr>
              <a:t>Has completed  </a:t>
            </a:r>
            <a:r>
              <a:rPr lang="en-US" sz="1500" dirty="0">
                <a:ea typeface="MS PGothic" pitchFamily="34" charset="-128"/>
              </a:rPr>
              <a:t>a Bachelor's degree, or equivalent qualification</a:t>
            </a:r>
          </a:p>
          <a:p>
            <a:pPr marL="685800" lvl="1" defTabSz="457200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ea typeface="MS PGothic" pitchFamily="34" charset="-128"/>
              </a:rPr>
              <a:t>Has undertaken a year of either or both work and training that meets the requirements </a:t>
            </a:r>
          </a:p>
          <a:p>
            <a:pPr marL="685800" lvl="1" defTabSz="457200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ea typeface="MS PGothic" pitchFamily="34" charset="-128"/>
              </a:rPr>
              <a:t>Has passed an approved exam, and</a:t>
            </a:r>
          </a:p>
          <a:p>
            <a:pPr marL="685800" lvl="1" defTabSz="457200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ea typeface="MS PGothic" pitchFamily="34" charset="-128"/>
              </a:rPr>
              <a:t>Meets the requirements for continuing professional development.</a:t>
            </a: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/>
              <a:buChar char="•"/>
            </a:pPr>
            <a:r>
              <a:rPr lang="en-US" sz="1500" dirty="0">
                <a:ea typeface="MS PGothic" pitchFamily="34" charset="-128"/>
              </a:rPr>
              <a:t>The large majority (77.2%) of respondents were previously aware of this development. Awareness is highest among financial planners (82.0%) and lowest among mortgage brokers (46.3%).</a:t>
            </a:r>
          </a:p>
          <a:p>
            <a:pPr marL="285750" indent="-285750" defTabSz="457200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1500" dirty="0">
              <a:ea typeface="MS PGothic" pitchFamily="34" charset="-128"/>
            </a:endParaRPr>
          </a:p>
          <a:p>
            <a:pPr marL="0" indent="0" defTabSz="457200" fontAlgn="base">
              <a:spcBef>
                <a:spcPts val="600"/>
              </a:spcBef>
              <a:spcAft>
                <a:spcPct val="0"/>
              </a:spcAft>
            </a:pPr>
            <a:endParaRPr lang="en-US" sz="1500" dirty="0">
              <a:ea typeface="MS PGothic" pitchFamily="34" charset="-128"/>
            </a:endParaRPr>
          </a:p>
          <a:p>
            <a:pPr marL="0" indent="0" defTabSz="457200" fontAlgn="base">
              <a:spcBef>
                <a:spcPts val="600"/>
              </a:spcBef>
              <a:spcAft>
                <a:spcPct val="0"/>
              </a:spcAft>
            </a:pPr>
            <a:endParaRPr lang="en-AU" sz="1500" dirty="0">
              <a:ea typeface="MS PGothic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5241032" y="1052736"/>
            <a:ext cx="4032448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rtlCol="0">
            <a:spAutoFit/>
          </a:bodyPr>
          <a:lstStyle/>
          <a:p>
            <a:pPr algn="ctr"/>
            <a:r>
              <a:rPr lang="en-AU" sz="1800" b="1" kern="0" dirty="0">
                <a:latin typeface="Arial"/>
                <a:ea typeface="ＭＳ Ｐゴシック" pitchFamily="34" charset="-128"/>
              </a:rPr>
              <a:t>Were you previously aware of this development?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024" y="1996962"/>
            <a:ext cx="4114800" cy="337625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1692" y="1052736"/>
            <a:ext cx="2824812" cy="4048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585858"/>
                </a:solidFill>
                <a:latin typeface="Arial" charset="0"/>
              </a:rPr>
              <a:t>Proposed Legislation</a:t>
            </a:r>
            <a:endParaRPr lang="en-AU" b="1" dirty="0">
              <a:solidFill>
                <a:srgbClr val="585858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125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7</a:t>
            </a:fld>
            <a:endParaRPr lang="en-AU" dirty="0"/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97024" y="2882645"/>
            <a:ext cx="8604449" cy="100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3000" b="1" dirty="0">
                <a:solidFill>
                  <a:srgbClr val="C00000"/>
                </a:solidFill>
                <a:latin typeface="Arial" charset="0"/>
              </a:rPr>
              <a:t>Background</a:t>
            </a:r>
          </a:p>
        </p:txBody>
      </p:sp>
      <p:pic>
        <p:nvPicPr>
          <p:cNvPr id="4" name="Content Placeholder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77"/>
          <a:stretch/>
        </p:blipFill>
        <p:spPr>
          <a:xfrm>
            <a:off x="5817096" y="1192"/>
            <a:ext cx="4088903" cy="685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82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8</a:t>
            </a:fld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200472" y="260648"/>
            <a:ext cx="79203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FP as profession, within a framework of integrity</a:t>
            </a:r>
            <a:endParaRPr lang="en-GB" altLang="zh-CN" sz="2200" b="1" dirty="0">
              <a:solidFill>
                <a:srgbClr val="C00000"/>
              </a:solidFill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188" t="14934" r="7266" b="2636"/>
          <a:stretch/>
        </p:blipFill>
        <p:spPr>
          <a:xfrm>
            <a:off x="1828080" y="1205940"/>
            <a:ext cx="6263954" cy="49679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1832" y="6173904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latin typeface="Arial Narrow" charset="0"/>
                <a:ea typeface="Arial Narrow" charset="0"/>
                <a:cs typeface="Arial Narrow" charset="0"/>
              </a:rPr>
              <a:t>http://</a:t>
            </a:r>
            <a:r>
              <a:rPr lang="en-AU" sz="1400" dirty="0" err="1">
                <a:latin typeface="Arial Narrow" charset="0"/>
                <a:ea typeface="Arial Narrow" charset="0"/>
                <a:cs typeface="Arial Narrow" charset="0"/>
              </a:rPr>
              <a:t>www.fpsb.org</a:t>
            </a:r>
            <a:r>
              <a:rPr lang="en-AU" sz="1400" dirty="0">
                <a:latin typeface="Arial Narrow" charset="0"/>
                <a:ea typeface="Arial Narrow" charset="0"/>
                <a:cs typeface="Arial Narrow" charset="0"/>
              </a:rPr>
              <a:t>/</a:t>
            </a:r>
            <a:r>
              <a:rPr lang="en-AU" sz="1400" dirty="0" err="1">
                <a:latin typeface="Arial Narrow" charset="0"/>
                <a:ea typeface="Arial Narrow" charset="0"/>
                <a:cs typeface="Arial Narrow" charset="0"/>
              </a:rPr>
              <a:t>wp</a:t>
            </a:r>
            <a:r>
              <a:rPr lang="en-AU" sz="1400" dirty="0">
                <a:latin typeface="Arial Narrow" charset="0"/>
                <a:ea typeface="Arial Narrow" charset="0"/>
                <a:cs typeface="Arial Narrow" charset="0"/>
              </a:rPr>
              <a:t>-content/uploads/2016/01/151027_doc_CompetencyProfile_FINAL-2.pdf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1832" y="5949280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latin typeface="Arial Narrow" charset="0"/>
                <a:ea typeface="Arial Narrow" charset="0"/>
                <a:cs typeface="Arial Narrow" charset="0"/>
              </a:rPr>
              <a:t>Financial Planning Standards Board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0000" y="1034612"/>
            <a:ext cx="3332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Arial" charset="0"/>
              <a:buChar char="•"/>
            </a:pPr>
            <a:r>
              <a:rPr lang="en-AU" sz="2000" dirty="0">
                <a:latin typeface="Arial" panose="020B0604020202020204" pitchFamily="34" charset="0"/>
                <a:ea typeface="Arial Narrow" charset="0"/>
                <a:cs typeface="Arial" panose="020B0604020202020204" pitchFamily="34" charset="0"/>
              </a:rPr>
              <a:t>Cognitive Competence</a:t>
            </a:r>
          </a:p>
          <a:p>
            <a:pPr marL="228600" indent="-228600">
              <a:buFont typeface="Arial" charset="0"/>
              <a:buChar char="•"/>
            </a:pPr>
            <a:r>
              <a:rPr lang="en-AU" sz="2000" dirty="0">
                <a:latin typeface="Arial" panose="020B0604020202020204" pitchFamily="34" charset="0"/>
                <a:ea typeface="Arial Narrow" charset="0"/>
                <a:cs typeface="Arial" panose="020B0604020202020204" pitchFamily="34" charset="0"/>
              </a:rPr>
              <a:t>Functional Competence</a:t>
            </a:r>
          </a:p>
          <a:p>
            <a:pPr marL="228600" indent="-228600">
              <a:buFont typeface="Arial" charset="0"/>
              <a:buChar char="•"/>
            </a:pPr>
            <a:r>
              <a:rPr lang="en-AU" sz="2000" dirty="0">
                <a:latin typeface="Arial" panose="020B0604020202020204" pitchFamily="34" charset="0"/>
                <a:ea typeface="Arial Narrow" charset="0"/>
                <a:cs typeface="Arial" panose="020B0604020202020204" pitchFamily="34" charset="0"/>
              </a:rPr>
              <a:t>Social Competence</a:t>
            </a:r>
          </a:p>
        </p:txBody>
      </p:sp>
    </p:spTree>
    <p:extLst>
      <p:ext uri="{BB962C8B-B14F-4D97-AF65-F5344CB8AC3E}">
        <p14:creationId xmlns:p14="http://schemas.microsoft.com/office/powerpoint/2010/main" val="2256854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BDA02-C79E-4C0B-A35C-0944E776C84A}" type="slidenum">
              <a:rPr lang="en-AU" smtClean="0"/>
              <a:pPr>
                <a:defRPr/>
              </a:pPr>
              <a:t>9</a:t>
            </a:fld>
            <a:endParaRPr lang="en-AU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00472" y="1988840"/>
            <a:ext cx="4247984" cy="308162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The Financial Planning Process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Financial Plan Construction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Client Relationships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Insurance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Superannuation &amp; </a:t>
            </a:r>
            <a:b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retirement planning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Investments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8504" y="6165304"/>
            <a:ext cx="72129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latin typeface="Arial Narrow" charset="0"/>
                <a:ea typeface="Arial Narrow" charset="0"/>
                <a:cs typeface="Arial Narrow" charset="0"/>
              </a:rPr>
              <a:t>http://</a:t>
            </a:r>
            <a:r>
              <a:rPr lang="en-AU" sz="1200" dirty="0" err="1">
                <a:latin typeface="Arial Narrow" charset="0"/>
                <a:ea typeface="Arial Narrow" charset="0"/>
                <a:cs typeface="Arial Narrow" charset="0"/>
              </a:rPr>
              <a:t>fpa.com.au</a:t>
            </a:r>
            <a:r>
              <a:rPr lang="en-AU" sz="1200" dirty="0">
                <a:latin typeface="Arial Narrow" charset="0"/>
                <a:ea typeface="Arial Narrow" charset="0"/>
                <a:cs typeface="Arial Narrow" charset="0"/>
              </a:rPr>
              <a:t>/</a:t>
            </a:r>
            <a:r>
              <a:rPr lang="en-AU" sz="1200" dirty="0" err="1">
                <a:latin typeface="Arial Narrow" charset="0"/>
                <a:ea typeface="Arial Narrow" charset="0"/>
                <a:cs typeface="Arial Narrow" charset="0"/>
              </a:rPr>
              <a:t>wp</a:t>
            </a:r>
            <a:r>
              <a:rPr lang="en-AU" sz="1200" dirty="0">
                <a:latin typeface="Arial Narrow" charset="0"/>
                <a:ea typeface="Arial Narrow" charset="0"/>
                <a:cs typeface="Arial Narrow" charset="0"/>
              </a:rPr>
              <a:t>-content/uploads/2015/09/FPEC_accreditationandcurriculumconsultationreleaseversion16Nov2012.pdf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0472" y="298245"/>
            <a:ext cx="8043688" cy="140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sz="2200" b="1" dirty="0">
                <a:solidFill>
                  <a:srgbClr val="C00000"/>
                </a:solidFill>
                <a:latin typeface="Arial" charset="0"/>
              </a:rPr>
              <a:t>FP education in Australia reflecting world’s best practice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endParaRPr lang="en-AU" altLang="zh-CN" sz="1200" b="1" dirty="0">
              <a:solidFill>
                <a:srgbClr val="585858"/>
              </a:solidFill>
              <a:latin typeface="Arial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b="1" dirty="0">
                <a:solidFill>
                  <a:srgbClr val="585858"/>
                </a:solidFill>
                <a:latin typeface="Arial" charset="0"/>
              </a:rPr>
              <a:t>Financial Planning Education Council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AU" altLang="zh-CN" b="1" dirty="0">
                <a:solidFill>
                  <a:srgbClr val="585858"/>
                </a:solidFill>
                <a:latin typeface="Arial" charset="0"/>
              </a:rPr>
              <a:t>National Financial Planning Curriculum (</a:t>
            </a:r>
            <a:r>
              <a:rPr lang="en-AU" b="1" dirty="0">
                <a:solidFill>
                  <a:srgbClr val="585858"/>
                </a:solidFill>
                <a:latin typeface="Arial" charset="0"/>
              </a:rPr>
              <a:t>Core Knowledge Areas)</a:t>
            </a:r>
            <a:endParaRPr lang="en-AU" altLang="zh-CN" b="1" dirty="0">
              <a:solidFill>
                <a:srgbClr val="585858"/>
              </a:solidFill>
              <a:latin typeface="Arial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59784" y="1988840"/>
            <a:ext cx="3384376" cy="272158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Estate Planning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Taxation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Fund Analysis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Business Economics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Commercial Law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Business Statistics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Accounting</a:t>
            </a:r>
          </a:p>
          <a:p>
            <a:pPr marL="228600" indent="-228600">
              <a:lnSpc>
                <a:spcPct val="150000"/>
              </a:lnSpc>
              <a:spcBef>
                <a:spcPts val="0"/>
              </a:spcBef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Services Marketing</a:t>
            </a:r>
          </a:p>
        </p:txBody>
      </p:sp>
    </p:spTree>
    <p:extLst>
      <p:ext uri="{BB962C8B-B14F-4D97-AF65-F5344CB8AC3E}">
        <p14:creationId xmlns:p14="http://schemas.microsoft.com/office/powerpoint/2010/main" val="16856014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xtLst/>
      </a:spPr>
      <a:bodyPr/>
      <a:lstStyle>
        <a:defPPr marL="0" indent="0">
          <a:buClrTx/>
          <a:buFont typeface="Wingdings" charset="2"/>
          <a:buNone/>
          <a:defRPr sz="1400" kern="0" dirty="0" smtClean="0">
            <a:solidFill>
              <a:srgbClr val="FF0000"/>
            </a:solidFill>
            <a:latin typeface="Arial"/>
            <a:ea typeface="ＭＳ Ｐゴシック" pitchFamily="34" charset="-128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15424</TotalTime>
  <Words>897</Words>
  <Application>Microsoft Office PowerPoint</Application>
  <PresentationFormat>A4 Paper (210x297 mm)</PresentationFormat>
  <Paragraphs>107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MS PGothic</vt:lpstr>
      <vt:lpstr>MS PGothic</vt:lpstr>
      <vt:lpstr>宋体</vt:lpstr>
      <vt:lpstr>宋体</vt:lpstr>
      <vt:lpstr>Arial</vt:lpstr>
      <vt:lpstr>Arial Narrow</vt:lpstr>
      <vt:lpstr>Avenir Next Demi Bold</vt:lpstr>
      <vt:lpstr>Calibri</vt:lpstr>
      <vt:lpstr>Wingdings</vt:lpstr>
      <vt:lpstr>Custom Design</vt:lpstr>
      <vt:lpstr>2_Custom Design</vt:lpstr>
      <vt:lpstr>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Mark Sinclair</dc:creator>
  <cp:lastModifiedBy>Damian London</cp:lastModifiedBy>
  <cp:revision>402</cp:revision>
  <cp:lastPrinted>2016-06-12T13:34:52Z</cp:lastPrinted>
  <dcterms:created xsi:type="dcterms:W3CDTF">2016-06-14T00:45:55Z</dcterms:created>
  <dcterms:modified xsi:type="dcterms:W3CDTF">2017-09-07T04:13:30Z</dcterms:modified>
</cp:coreProperties>
</file>